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18" r:id="rId3"/>
    <p:sldId id="257" r:id="rId4"/>
    <p:sldId id="260" r:id="rId5"/>
    <p:sldId id="258" r:id="rId6"/>
    <p:sldId id="319" r:id="rId7"/>
    <p:sldId id="261" r:id="rId8"/>
    <p:sldId id="263" r:id="rId9"/>
    <p:sldId id="264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262" r:id="rId20"/>
    <p:sldId id="329" r:id="rId21"/>
    <p:sldId id="330" r:id="rId22"/>
    <p:sldId id="265" r:id="rId23"/>
    <p:sldId id="266" r:id="rId24"/>
    <p:sldId id="267" r:id="rId25"/>
    <p:sldId id="269" r:id="rId26"/>
    <p:sldId id="270" r:id="rId27"/>
    <p:sldId id="316" r:id="rId28"/>
    <p:sldId id="331" r:id="rId29"/>
    <p:sldId id="287" r:id="rId30"/>
    <p:sldId id="311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1" autoAdjust="0"/>
    <p:restoredTop sz="94660"/>
  </p:normalViewPr>
  <p:slideViewPr>
    <p:cSldViewPr snapToGrid="0">
      <p:cViewPr>
        <p:scale>
          <a:sx n="50" d="100"/>
          <a:sy n="50" d="100"/>
        </p:scale>
        <p:origin x="14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C8E4-6431-45A2-BF15-0368CF09B56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84EF7-5E2B-4623-9973-4F656911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7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6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7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6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1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11A2-59EE-4393-BFE3-D2565E242BFB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F2D2-1A67-469A-9A75-B679555A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7045" y="2148401"/>
            <a:ext cx="9144000" cy="1662953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GIS Data Input</a:t>
            </a:r>
            <a:endParaRPr lang="en-US" sz="8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36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2450" y="240297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Remote Sensing Based Measurements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9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Terrestrial Photogrammetry </a:t>
            </a:r>
            <a:b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(also called close-range photogrammetry)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796256"/>
            <a:ext cx="4610100" cy="423862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562600" y="2298700"/>
            <a:ext cx="6629400" cy="28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Based on principle of stereo-vision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Overlapping photos are taken from different positions surrounding an object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Popular method in archiving of historical and cultural monuments 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76450" y="5911056"/>
            <a:ext cx="10115550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1" dirty="0"/>
              <a:t>https://sketchfab.com/3d-models/kal-bhairav-kathmandu-0db5beb3c6cb45f2b6c3fb63cc342044</a:t>
            </a:r>
          </a:p>
        </p:txBody>
      </p:sp>
    </p:spTree>
    <p:extLst>
      <p:ext uri="{BB962C8B-B14F-4D97-AF65-F5344CB8AC3E}">
        <p14:creationId xmlns:p14="http://schemas.microsoft.com/office/powerpoint/2010/main" val="413746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Terrestrial Photogrammetry </a:t>
            </a:r>
            <a:b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(also called close-range photogrammetry)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14975" y="1965325"/>
            <a:ext cx="6305550" cy="28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Platforms like </a:t>
            </a:r>
            <a:r>
              <a:rPr lang="en-US" sz="2800" b="1" dirty="0" err="1" smtClean="0"/>
              <a:t>mapillary</a:t>
            </a:r>
            <a:r>
              <a:rPr lang="en-US" sz="2800" b="1" dirty="0" smtClean="0"/>
              <a:t> has redefined the meaning of terrestrial photogrammetry using machine learning for object detection.</a:t>
            </a:r>
            <a:endParaRPr lang="en-US" sz="28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8" y="2139156"/>
            <a:ext cx="4756187" cy="2890044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05000" y="5400674"/>
            <a:ext cx="6305550" cy="1247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smtClean="0"/>
              <a:t>Link : www.mapillary.com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17790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950" y="377825"/>
            <a:ext cx="935355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Photogrammetry </a:t>
            </a:r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Aerial Platforms</a:t>
            </a:r>
            <a:endParaRPr lang="en-US" sz="5400" b="1" dirty="0"/>
          </a:p>
        </p:txBody>
      </p:sp>
      <p:pic>
        <p:nvPicPr>
          <p:cNvPr id="1026" name="Picture 2" descr="2): Illustrate the geometry of aerial photogrammetry [13]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600325"/>
            <a:ext cx="5688895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57949" y="2413000"/>
            <a:ext cx="5267325" cy="28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The topographic maps of Nepal are prepared based on analog aerial photogrammetry.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Now, photogrammetry is exclusively done in digital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35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Unmanned Aerial System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2009397"/>
            <a:ext cx="3253068" cy="243980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1025" y="4772142"/>
            <a:ext cx="38772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Rotary Wings Based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Image result for eb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05" y="1574275"/>
            <a:ext cx="3333564" cy="33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60445" y="4677008"/>
            <a:ext cx="38772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Fixed Wing Based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6928" y="6144093"/>
            <a:ext cx="4834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https://www.youtube.com/watch?v=QXkcvzxBsrY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401049" y="2494990"/>
            <a:ext cx="3619501" cy="28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UAVs </a:t>
            </a:r>
            <a:r>
              <a:rPr lang="en-US" sz="2800" b="1" dirty="0"/>
              <a:t>(</a:t>
            </a:r>
            <a:r>
              <a:rPr lang="en-US" sz="2800" b="1" dirty="0" smtClean="0"/>
              <a:t>commonly known as drones) are technologies that have caused paradigm shift in mapping providing a low-cost method for surveying and mapping.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1198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b="1" dirty="0" smtClean="0"/>
              <a:t>Applications of UAS based mapping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869" y="4338546"/>
            <a:ext cx="4308884" cy="234691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00850" y="1690688"/>
            <a:ext cx="5905500" cy="3434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Humanitarian Mapping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Topographic Mapping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Cadastral Mapping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/>
              <a:t>Cultural Heritage Mapping</a:t>
            </a:r>
          </a:p>
          <a:p>
            <a:endParaRPr lang="en-US" sz="3200" dirty="0"/>
          </a:p>
        </p:txBody>
      </p:sp>
      <p:pic>
        <p:nvPicPr>
          <p:cNvPr id="6" name="Picture 2" descr="Drone photogrammetry vs. LIDAR: what sensor to choose for a given  application | Wingt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484771" y="1181687"/>
            <a:ext cx="3953880" cy="39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89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Applications of UAS based mapping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38900" y="2470648"/>
            <a:ext cx="5400675" cy="3434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Measuring river velocity</a:t>
            </a:r>
          </a:p>
          <a:p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002784"/>
            <a:ext cx="4929187" cy="3602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01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Satellite Imagery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1511"/>
            <a:ext cx="10515600" cy="42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799" y="5810251"/>
            <a:ext cx="11229975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Huge number of Earth Observation Satellites are launched which has made regular data collection possible from huge area.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145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7575" y="2251075"/>
            <a:ext cx="441007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LIDAR Technology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0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errestrial scan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58" y="2168762"/>
            <a:ext cx="6978316" cy="40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37247" y="1133448"/>
            <a:ext cx="10515600" cy="79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b="1" dirty="0" smtClean="0"/>
              <a:t>Terrestrial </a:t>
            </a:r>
            <a:r>
              <a:rPr lang="en-US" sz="4400" b="1" dirty="0" smtClean="0"/>
              <a:t>Lidar (Laser Scanners)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5147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r>
              <a:rPr lang="en-US" b="1" dirty="0" smtClean="0"/>
              <a:t>Data in GIS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4786313"/>
          </a:xfrm>
        </p:spPr>
        <p:txBody>
          <a:bodyPr/>
          <a:lstStyle/>
          <a:p>
            <a:r>
              <a:rPr lang="en-US" dirty="0" smtClean="0"/>
              <a:t>Data is one of the major components of GIS.</a:t>
            </a:r>
          </a:p>
          <a:p>
            <a:r>
              <a:rPr lang="en-US" dirty="0" smtClean="0"/>
              <a:t>GIS is primarily concerned with spatial data. </a:t>
            </a:r>
          </a:p>
          <a:p>
            <a:r>
              <a:rPr lang="en-US" dirty="0" smtClean="0"/>
              <a:t>Understanding a geographic phenomena depends on how well the data is modelled. </a:t>
            </a:r>
          </a:p>
          <a:p>
            <a:r>
              <a:rPr lang="en-US" dirty="0" smtClean="0"/>
              <a:t>Remember, Garbage in Garbage out. Poor data means the result of the analysis done using GIS is also poor. </a:t>
            </a:r>
            <a:endParaRPr lang="en-US" dirty="0" smtClean="0"/>
          </a:p>
          <a:p>
            <a:r>
              <a:rPr lang="en-US" dirty="0" smtClean="0"/>
              <a:t>Data collection is one of the most expensive process. And, hence a large number of companies have invested heavily resulting in innovative technologies for data collection.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3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237247" y="1133448"/>
            <a:ext cx="10515600" cy="79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b="1" dirty="0" smtClean="0"/>
              <a:t>UAV based LIDAR</a:t>
            </a:r>
            <a:endParaRPr lang="en-US" sz="4400" b="1" dirty="0"/>
          </a:p>
        </p:txBody>
      </p:sp>
      <p:pic>
        <p:nvPicPr>
          <p:cNvPr id="2" name="Picture 2" descr="Drone photogrammetry vs. LIDAR: what sensor to choose for a given  application | Wingt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/>
          <a:stretch/>
        </p:blipFill>
        <p:spPr bwMode="auto">
          <a:xfrm>
            <a:off x="1581150" y="2199772"/>
            <a:ext cx="3943350" cy="39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42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237247" y="1133448"/>
            <a:ext cx="10515600" cy="79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b="1" dirty="0" smtClean="0"/>
              <a:t>LIDAR on Planes</a:t>
            </a:r>
            <a:endParaRPr lang="en-US" sz="4400" b="1" dirty="0"/>
          </a:p>
        </p:txBody>
      </p:sp>
      <p:pic>
        <p:nvPicPr>
          <p:cNvPr id="2050" name="Picture 2" descr="LIDAR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179637"/>
            <a:ext cx="3810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 think the future of MFS2020 scenery is LiDAR planes and getting higher  resolution imagery via drones/planes : flightsi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30" y="2179636"/>
            <a:ext cx="6064445" cy="40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0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202" y="822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Digitizing Hardcopy Maps</a:t>
            </a:r>
            <a:endParaRPr lang="en-US" sz="54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202" y="1690688"/>
            <a:ext cx="10789596" cy="151944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Hardcopy maps in paper, cloth, etc. are sources of historical spatial information</a:t>
            </a:r>
          </a:p>
          <a:p>
            <a:endParaRPr lang="en-US" sz="36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1202" y="3016251"/>
            <a:ext cx="10789596" cy="81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These are useful when comparative study are done.</a:t>
            </a:r>
          </a:p>
          <a:p>
            <a:endParaRPr lang="en-US" sz="36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4204" y="4398541"/>
            <a:ext cx="10789596" cy="1519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cost-effective indirect method of data </a:t>
            </a:r>
          </a:p>
          <a:p>
            <a:pPr lvl="1"/>
            <a:r>
              <a:rPr lang="en-US" sz="3200" b="1" dirty="0" smtClean="0"/>
              <a:t>capture is the DIGITISING of existing maps.</a:t>
            </a:r>
          </a:p>
          <a:p>
            <a:pPr lvl="1"/>
            <a:r>
              <a:rPr lang="en-US" sz="3200" b="1" dirty="0" smtClean="0"/>
              <a:t> requires the conversion of an analogue map into a digital map.</a:t>
            </a:r>
          </a:p>
        </p:txBody>
      </p:sp>
    </p:spTree>
    <p:extLst>
      <p:ext uri="{BB962C8B-B14F-4D97-AF65-F5344CB8AC3E}">
        <p14:creationId xmlns:p14="http://schemas.microsoft.com/office/powerpoint/2010/main" val="207276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829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Digitizing Process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203420"/>
            <a:ext cx="6553200" cy="531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80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techniques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55271" y="1828800"/>
            <a:ext cx="83437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42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5133" y="280458"/>
            <a:ext cx="10515600" cy="1325563"/>
          </a:xfrm>
        </p:spPr>
        <p:txBody>
          <a:bodyPr/>
          <a:lstStyle/>
          <a:p>
            <a:r>
              <a:rPr lang="en-US" dirty="0" smtClean="0"/>
              <a:t>Point &amp; Stream Mode Digitizing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8401" y="1428556"/>
            <a:ext cx="7315199" cy="486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2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7400" y="423346"/>
            <a:ext cx="8077200" cy="605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45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483" y="0"/>
            <a:ext cx="820270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Spatial Data Clearinghouses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57611" y="1106609"/>
            <a:ext cx="7315200" cy="544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80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483" y="0"/>
            <a:ext cx="8202705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Spatial Data Clearinghouses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03379" y="5860534"/>
            <a:ext cx="253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nationalgeoportal.gov.np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113278"/>
            <a:ext cx="9791700" cy="49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140" y="293499"/>
            <a:ext cx="529365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Data Standards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535" t="36648" r="1853" b="1654"/>
          <a:stretch/>
        </p:blipFill>
        <p:spPr bwMode="auto">
          <a:xfrm>
            <a:off x="1419479" y="1565181"/>
            <a:ext cx="9804604" cy="4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519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Data Sources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9438" cy="1639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Primary Data: </a:t>
            </a:r>
          </a:p>
          <a:p>
            <a:r>
              <a:rPr lang="en-US" sz="3600" b="1" dirty="0" smtClean="0"/>
              <a:t> </a:t>
            </a:r>
            <a:r>
              <a:rPr lang="en-US" sz="3200" dirty="0" smtClean="0"/>
              <a:t>Data obtained from first hand sources</a:t>
            </a:r>
          </a:p>
          <a:p>
            <a:r>
              <a:rPr lang="en-US" sz="3200" dirty="0" smtClean="0"/>
              <a:t>Collected with focus on the objectives of data collection (</a:t>
            </a:r>
            <a:r>
              <a:rPr lang="en-US" sz="3200" dirty="0" err="1" smtClean="0"/>
              <a:t>eg</a:t>
            </a:r>
            <a:r>
              <a:rPr lang="en-US" sz="3200" dirty="0" smtClean="0"/>
              <a:t>: for particular research purpose</a:t>
            </a:r>
            <a:r>
              <a:rPr lang="en-US" sz="3600" b="1" dirty="0" smtClean="0"/>
              <a:t>)</a:t>
            </a:r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7695" y="4926291"/>
            <a:ext cx="10082842" cy="150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Secondary </a:t>
            </a:r>
            <a:r>
              <a:rPr lang="en-US" sz="3600" b="1" dirty="0" smtClean="0"/>
              <a:t>Data : Data obtained from pre-existing sources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1269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41300"/>
            <a:ext cx="1062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231900"/>
            <a:ext cx="106299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Data is one of the most important components of GIS.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Collecting data is the most challenging part in GIS.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As a GIS user, you must keep yourself updated on your field of </a:t>
            </a:r>
            <a:r>
              <a:rPr lang="en-US" sz="4000" b="1" dirty="0" smtClean="0"/>
              <a:t>work.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Always keep exploring…….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331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14700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End of Session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71799"/>
            <a:ext cx="10515600" cy="1346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GIS Data Input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2586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ctr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  <a:ea typeface="+mn-ea"/>
                <a:cs typeface="+mn-cs"/>
              </a:rPr>
              <a:t>Discuss the pros and cons of direct and indirect data acquisition.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024" y="1825625"/>
            <a:ext cx="4450976" cy="4351338"/>
          </a:xfrm>
          <a:ln w="38100">
            <a:solidFill>
              <a:schemeClr val="accent1">
                <a:lumMod val="75000"/>
              </a:schemeClr>
            </a:solidFill>
            <a:prstDash val="dashDot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8047" y="1825625"/>
            <a:ext cx="50157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53299" y="1825625"/>
            <a:ext cx="3095065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</a:lstStyle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02824" y="1825625"/>
            <a:ext cx="4450976" cy="435133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  <a:prstDash val="dashDot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8841" y="2488920"/>
            <a:ext cx="11713159" cy="814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Data Sources and data acquisition in GIS 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2450" y="2402973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Ground Survey | Field based measurements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15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16998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Ground Survey | Field based measurements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r>
              <a:rPr lang="en-US" dirty="0" smtClean="0"/>
              <a:t>Ground survey is one of the most reliable sources of data. </a:t>
            </a:r>
          </a:p>
          <a:p>
            <a:r>
              <a:rPr lang="en-US" dirty="0" smtClean="0"/>
              <a:t>However, it can be time consuming and equally costly.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535864"/>
            <a:ext cx="105156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Ground based surveys have been made more efficient and effective with tremendous improvements in the </a:t>
            </a:r>
            <a:r>
              <a:rPr lang="en-US" b="1" dirty="0" smtClean="0"/>
              <a:t>instruments</a:t>
            </a:r>
            <a:r>
              <a:rPr lang="en-US" dirty="0" smtClean="0"/>
              <a:t> used for such surveys.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063039"/>
            <a:ext cx="105156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Surveying instruments are digital with facility of </a:t>
            </a:r>
            <a:r>
              <a:rPr lang="en-US" b="1" dirty="0" smtClean="0"/>
              <a:t>digital display</a:t>
            </a:r>
            <a:r>
              <a:rPr lang="en-US" dirty="0" smtClean="0"/>
              <a:t>, </a:t>
            </a:r>
            <a:r>
              <a:rPr lang="en-US" b="1" dirty="0" smtClean="0"/>
              <a:t>automatic computations </a:t>
            </a:r>
            <a:r>
              <a:rPr lang="en-US" dirty="0" smtClean="0"/>
              <a:t>and </a:t>
            </a:r>
            <a:r>
              <a:rPr lang="en-US" b="1" dirty="0" smtClean="0"/>
              <a:t>data storage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9100" y="-5385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Ground Survey | Field based measurements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11705" y="1271713"/>
            <a:ext cx="9545053" cy="79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400" b="1" dirty="0" smtClean="0"/>
              <a:t>Chain, Tape, Compass, Theodolite </a:t>
            </a:r>
            <a:endParaRPr lang="en-US" sz="4400" b="1" dirty="0"/>
          </a:p>
        </p:txBody>
      </p:sp>
      <p:pic>
        <p:nvPicPr>
          <p:cNvPr id="2050" name="Picture 2" descr="Image result for compass survey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23" y="2063318"/>
            <a:ext cx="2447153" cy="4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nalog theodo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63" y="2063318"/>
            <a:ext cx="4234280" cy="423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hain surv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855494"/>
            <a:ext cx="3889588" cy="2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0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9100" y="-53850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Ground Survey | Field based measurements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11705" y="1271713"/>
            <a:ext cx="9545053" cy="79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400" b="1" dirty="0" smtClean="0"/>
              <a:t>Level, Total Station, GPS </a:t>
            </a:r>
            <a:endParaRPr lang="en-US" sz="4400" b="1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3" y="3579778"/>
            <a:ext cx="2875723" cy="287572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ifferential g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91" y="2063318"/>
            <a:ext cx="2804862" cy="420992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otal s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58" y="2402723"/>
            <a:ext cx="2791980" cy="2791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evel instru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1" y="3190672"/>
            <a:ext cx="2731423" cy="273142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76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538</Words>
  <Application>Microsoft Office PowerPoint</Application>
  <PresentationFormat>Widescreen</PresentationFormat>
  <Paragraphs>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Office Theme</vt:lpstr>
      <vt:lpstr>GIS Data Input</vt:lpstr>
      <vt:lpstr>Data in GIS</vt:lpstr>
      <vt:lpstr>Data Sources</vt:lpstr>
      <vt:lpstr>Discuss the pros and cons of direct and indirect data acquisition.</vt:lpstr>
      <vt:lpstr>PowerPoint Presentation</vt:lpstr>
      <vt:lpstr>PowerPoint Presentation</vt:lpstr>
      <vt:lpstr>Ground Survey | Field based measurements</vt:lpstr>
      <vt:lpstr>PowerPoint Presentation</vt:lpstr>
      <vt:lpstr>PowerPoint Presentation</vt:lpstr>
      <vt:lpstr>PowerPoint Presentation</vt:lpstr>
      <vt:lpstr>Terrestrial Photogrammetry  (also called close-range photogrammetry)</vt:lpstr>
      <vt:lpstr>Terrestrial Photogrammetry  (also called close-range photogrammetry)</vt:lpstr>
      <vt:lpstr>Photogrammetry from Aerial Platforms</vt:lpstr>
      <vt:lpstr>Unmanned Aerial System</vt:lpstr>
      <vt:lpstr>Applications of UAS based mapping</vt:lpstr>
      <vt:lpstr>Applications of UAS based mapping</vt:lpstr>
      <vt:lpstr>Satellite Imagery</vt:lpstr>
      <vt:lpstr>LIDAR Technology</vt:lpstr>
      <vt:lpstr>PowerPoint Presentation</vt:lpstr>
      <vt:lpstr>PowerPoint Presentation</vt:lpstr>
      <vt:lpstr>PowerPoint Presentation</vt:lpstr>
      <vt:lpstr>Digitizing Hardcopy Maps</vt:lpstr>
      <vt:lpstr>Digitizing Process</vt:lpstr>
      <vt:lpstr>Digitizing techniques</vt:lpstr>
      <vt:lpstr>Point &amp; Stream Mode Digitizing</vt:lpstr>
      <vt:lpstr>PowerPoint Presentation</vt:lpstr>
      <vt:lpstr>Spatial Data Clearinghouses</vt:lpstr>
      <vt:lpstr>Spatial Data Clearinghouses</vt:lpstr>
      <vt:lpstr>Data Standards</vt:lpstr>
      <vt:lpstr>PowerPoint Presentation</vt:lpstr>
      <vt:lpstr>End of Session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Data Input</dc:title>
  <dc:creator>Mahesh Thapa</dc:creator>
  <cp:lastModifiedBy>Mahesh Thapa</cp:lastModifiedBy>
  <cp:revision>88</cp:revision>
  <dcterms:created xsi:type="dcterms:W3CDTF">2019-07-31T01:14:44Z</dcterms:created>
  <dcterms:modified xsi:type="dcterms:W3CDTF">2020-11-09T12:42:37Z</dcterms:modified>
</cp:coreProperties>
</file>